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8" r:id="rId9"/>
    <p:sldId id="266" r:id="rId10"/>
    <p:sldId id="267" r:id="rId11"/>
    <p:sldId id="265" r:id="rId12"/>
    <p:sldId id="270" r:id="rId13"/>
    <p:sldId id="271" r:id="rId14"/>
    <p:sldId id="272" r:id="rId15"/>
    <p:sldId id="275" r:id="rId16"/>
    <p:sldId id="276" r:id="rId17"/>
    <p:sldId id="278" r:id="rId18"/>
    <p:sldId id="277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3" autoAdjust="0"/>
    <p:restoredTop sz="94660"/>
  </p:normalViewPr>
  <p:slideViewPr>
    <p:cSldViewPr snapToGrid="0">
      <p:cViewPr>
        <p:scale>
          <a:sx n="70" d="100"/>
          <a:sy n="70" d="100"/>
        </p:scale>
        <p:origin x="-696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es.wikipedia.org/wiki/Jerarqu%C3%ADa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85803" y="1829383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es-AR" sz="6000" b="1" dirty="0" smtClean="0"/>
              <a:t>Ley de Procedimiento Administrativo 19.549</a:t>
            </a:r>
            <a:endParaRPr lang="es-AR" sz="6000" b="1" dirty="0"/>
          </a:p>
        </p:txBody>
      </p:sp>
    </p:spTree>
    <p:extLst>
      <p:ext uri="{BB962C8B-B14F-4D97-AF65-F5344CB8AC3E}">
        <p14:creationId xmlns:p14="http://schemas.microsoft.com/office/powerpoint/2010/main" val="2509734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echa derecha 1"/>
          <p:cNvSpPr/>
          <p:nvPr/>
        </p:nvSpPr>
        <p:spPr>
          <a:xfrm>
            <a:off x="2850046" y="3222161"/>
            <a:ext cx="2850292" cy="1054443"/>
          </a:xfrm>
          <a:prstGeom prst="right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 b="1" dirty="0" smtClean="0"/>
              <a:t>MOTIVACION</a:t>
            </a:r>
            <a:endParaRPr lang="es-AR" sz="2400" b="1" dirty="0"/>
          </a:p>
        </p:txBody>
      </p:sp>
      <p:sp>
        <p:nvSpPr>
          <p:cNvPr id="3" name="Flecha derecha 2"/>
          <p:cNvSpPr/>
          <p:nvPr/>
        </p:nvSpPr>
        <p:spPr>
          <a:xfrm>
            <a:off x="2850046" y="4978908"/>
            <a:ext cx="2850292" cy="1054443"/>
          </a:xfrm>
          <a:prstGeom prst="right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b="1" dirty="0" smtClean="0"/>
              <a:t>FINALIDAD</a:t>
            </a:r>
            <a:endParaRPr lang="es-AR" sz="2800" b="1" dirty="0"/>
          </a:p>
        </p:txBody>
      </p:sp>
      <p:sp>
        <p:nvSpPr>
          <p:cNvPr id="4" name="Elipse 3"/>
          <p:cNvSpPr/>
          <p:nvPr/>
        </p:nvSpPr>
        <p:spPr>
          <a:xfrm>
            <a:off x="6337479" y="3267468"/>
            <a:ext cx="4827373" cy="9638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Son las </a:t>
            </a:r>
            <a:r>
              <a:rPr lang="es-ES" dirty="0"/>
              <a:t>razones que inducen a emitir el acto</a:t>
            </a:r>
            <a:endParaRPr lang="es-AR" dirty="0"/>
          </a:p>
        </p:txBody>
      </p:sp>
      <p:sp>
        <p:nvSpPr>
          <p:cNvPr id="5" name="Elipse 4"/>
          <p:cNvSpPr/>
          <p:nvPr/>
        </p:nvSpPr>
        <p:spPr>
          <a:xfrm>
            <a:off x="6337479" y="4984989"/>
            <a:ext cx="4761470" cy="9638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Resultado que persigue el acto administrativo</a:t>
            </a:r>
            <a:endParaRPr lang="es-AR" dirty="0"/>
          </a:p>
        </p:txBody>
      </p:sp>
      <p:sp>
        <p:nvSpPr>
          <p:cNvPr id="6" name="Flecha derecha 6"/>
          <p:cNvSpPr/>
          <p:nvPr/>
        </p:nvSpPr>
        <p:spPr>
          <a:xfrm>
            <a:off x="2850046" y="1718203"/>
            <a:ext cx="2850292" cy="1054443"/>
          </a:xfrm>
          <a:prstGeom prst="right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000" b="1" dirty="0" smtClean="0"/>
              <a:t>PROCEDIMIENTO</a:t>
            </a:r>
            <a:endParaRPr lang="es-AR" sz="2000" b="1" dirty="0"/>
          </a:p>
        </p:txBody>
      </p:sp>
      <p:sp>
        <p:nvSpPr>
          <p:cNvPr id="7" name="Elipse 10"/>
          <p:cNvSpPr/>
          <p:nvPr/>
        </p:nvSpPr>
        <p:spPr>
          <a:xfrm>
            <a:off x="6337479" y="1763509"/>
            <a:ext cx="4922907" cy="9638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Determinar la reglamentación que avale el trámite</a:t>
            </a:r>
          </a:p>
          <a:p>
            <a:pPr algn="ctr"/>
            <a:r>
              <a:rPr lang="es-ES" sz="1600" dirty="0" smtClean="0"/>
              <a:t>Dictamen jurídico.</a:t>
            </a:r>
            <a:endParaRPr lang="es-AR" sz="1600" dirty="0"/>
          </a:p>
        </p:txBody>
      </p:sp>
      <p:sp>
        <p:nvSpPr>
          <p:cNvPr id="8" name="Rectángulo 1"/>
          <p:cNvSpPr/>
          <p:nvPr/>
        </p:nvSpPr>
        <p:spPr>
          <a:xfrm>
            <a:off x="2388357" y="241418"/>
            <a:ext cx="7424874" cy="9495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b="1" dirty="0" smtClean="0"/>
              <a:t>REQUISITOS ESENCIALES DEL ACTO ADMINISTRATIVO</a:t>
            </a:r>
            <a:endParaRPr lang="es-AR" sz="2800" b="1" dirty="0"/>
          </a:p>
        </p:txBody>
      </p:sp>
    </p:spTree>
    <p:extLst>
      <p:ext uri="{BB962C8B-B14F-4D97-AF65-F5344CB8AC3E}">
        <p14:creationId xmlns:p14="http://schemas.microsoft.com/office/powerpoint/2010/main" val="3230807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84173" y="387178"/>
            <a:ext cx="8789773" cy="1013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b="1" dirty="0" smtClean="0"/>
              <a:t>COMPETENCIA DEL ÓRGANO</a:t>
            </a:r>
            <a:endParaRPr lang="es-AR" sz="2800" b="1" dirty="0"/>
          </a:p>
        </p:txBody>
      </p:sp>
      <p:sp>
        <p:nvSpPr>
          <p:cNvPr id="5" name="Elipse 4"/>
          <p:cNvSpPr/>
          <p:nvPr/>
        </p:nvSpPr>
        <p:spPr>
          <a:xfrm>
            <a:off x="4878767" y="1875873"/>
            <a:ext cx="3002876" cy="118133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IMPRORROGABLE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605035" y="2229294"/>
            <a:ext cx="2470245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AVOCACIÓN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886462" y="2229294"/>
            <a:ext cx="2470245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DELEGACIÓN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8" name="Flecha abajo 7"/>
          <p:cNvSpPr/>
          <p:nvPr/>
        </p:nvSpPr>
        <p:spPr>
          <a:xfrm>
            <a:off x="6216432" y="1477101"/>
            <a:ext cx="351214" cy="320723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Flecha abajo 8"/>
          <p:cNvSpPr/>
          <p:nvPr/>
        </p:nvSpPr>
        <p:spPr>
          <a:xfrm>
            <a:off x="2906974" y="2659886"/>
            <a:ext cx="341194" cy="521297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Flecha abajo 9"/>
          <p:cNvSpPr/>
          <p:nvPr/>
        </p:nvSpPr>
        <p:spPr>
          <a:xfrm>
            <a:off x="9669560" y="2659886"/>
            <a:ext cx="341194" cy="521297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CuadroTexto 10"/>
          <p:cNvSpPr txBox="1"/>
          <p:nvPr/>
        </p:nvSpPr>
        <p:spPr>
          <a:xfrm>
            <a:off x="1553817" y="3242822"/>
            <a:ext cx="3229076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Traslación por un órgano superior a otro de nivel inferior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881643" y="3242822"/>
            <a:ext cx="3778212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Traslación de un órgano </a:t>
            </a:r>
            <a:r>
              <a:rPr lang="es-ES" dirty="0">
                <a:solidFill>
                  <a:schemeClr val="bg1"/>
                </a:solidFill>
                <a:hlinkClick r:id="rId2" tooltip="Jerarquía"/>
              </a:rPr>
              <a:t>jerárquicamente</a:t>
            </a:r>
            <a:r>
              <a:rPr lang="es-ES" dirty="0">
                <a:solidFill>
                  <a:schemeClr val="bg1"/>
                </a:solidFill>
              </a:rPr>
              <a:t> inferior hacia otro que sea superior 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2084173" y="4782986"/>
            <a:ext cx="3772959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CONFLICTOS DE COMPETENCIA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2208432" y="5788169"/>
            <a:ext cx="2470245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RECUSACIÓN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8215706" y="5788169"/>
            <a:ext cx="2470245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EXCUSACIÓN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19" name="Más 18"/>
          <p:cNvSpPr/>
          <p:nvPr/>
        </p:nvSpPr>
        <p:spPr>
          <a:xfrm>
            <a:off x="6479059" y="4216316"/>
            <a:ext cx="590481" cy="56667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Menos 19"/>
          <p:cNvSpPr/>
          <p:nvPr/>
        </p:nvSpPr>
        <p:spPr>
          <a:xfrm>
            <a:off x="6526089" y="5052223"/>
            <a:ext cx="600502" cy="67155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4" name="Abrir llave 23"/>
          <p:cNvSpPr/>
          <p:nvPr/>
        </p:nvSpPr>
        <p:spPr>
          <a:xfrm>
            <a:off x="5970466" y="4166152"/>
            <a:ext cx="421574" cy="160661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1674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561968" y="609600"/>
            <a:ext cx="8031891" cy="89792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EFICACIA DEL ACTO</a:t>
            </a:r>
            <a:endParaRPr lang="es-AR" sz="3600" b="1" dirty="0"/>
          </a:p>
        </p:txBody>
      </p:sp>
      <p:sp>
        <p:nvSpPr>
          <p:cNvPr id="6" name="Rectángulo 1"/>
          <p:cNvSpPr/>
          <p:nvPr/>
        </p:nvSpPr>
        <p:spPr>
          <a:xfrm>
            <a:off x="1794926" y="2529940"/>
            <a:ext cx="4782987" cy="6909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ALCANCE PARTICULAR</a:t>
            </a:r>
            <a:endParaRPr lang="es-AR" sz="3600" b="1" dirty="0"/>
          </a:p>
        </p:txBody>
      </p:sp>
      <p:sp>
        <p:nvSpPr>
          <p:cNvPr id="7" name="Rectángulo 1"/>
          <p:cNvSpPr/>
          <p:nvPr/>
        </p:nvSpPr>
        <p:spPr>
          <a:xfrm>
            <a:off x="1794925" y="4192138"/>
            <a:ext cx="4782987" cy="6909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ALCANCE GENERAL</a:t>
            </a:r>
            <a:endParaRPr lang="es-AR" sz="3600" b="1" dirty="0"/>
          </a:p>
        </p:txBody>
      </p:sp>
      <p:sp>
        <p:nvSpPr>
          <p:cNvPr id="8" name="Elipse 2"/>
          <p:cNvSpPr/>
          <p:nvPr/>
        </p:nvSpPr>
        <p:spPr>
          <a:xfrm>
            <a:off x="7563134" y="2370437"/>
            <a:ext cx="3251364" cy="10099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000" b="1" dirty="0" smtClean="0"/>
              <a:t>NOTIFICACIÓN</a:t>
            </a:r>
            <a:endParaRPr lang="es-AR" sz="2000" b="1" dirty="0"/>
          </a:p>
        </p:txBody>
      </p:sp>
      <p:sp>
        <p:nvSpPr>
          <p:cNvPr id="9" name="Elipse 2"/>
          <p:cNvSpPr/>
          <p:nvPr/>
        </p:nvSpPr>
        <p:spPr>
          <a:xfrm>
            <a:off x="7672316" y="4032636"/>
            <a:ext cx="3251364" cy="10099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000" b="1" dirty="0" smtClean="0"/>
              <a:t>PUBLICACIÓN</a:t>
            </a:r>
            <a:endParaRPr lang="es-AR" sz="2000" b="1" dirty="0"/>
          </a:p>
        </p:txBody>
      </p:sp>
      <p:cxnSp>
        <p:nvCxnSpPr>
          <p:cNvPr id="11" name="10 Conector recto de flecha"/>
          <p:cNvCxnSpPr/>
          <p:nvPr/>
        </p:nvCxnSpPr>
        <p:spPr>
          <a:xfrm flipV="1">
            <a:off x="6741994" y="2875404"/>
            <a:ext cx="682388" cy="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 flipV="1">
            <a:off x="6741994" y="4537604"/>
            <a:ext cx="682388" cy="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3689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595447" y="4598186"/>
            <a:ext cx="5231027" cy="85353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b="1" dirty="0" smtClean="0"/>
              <a:t>IRRETROACTIVIDAD</a:t>
            </a:r>
            <a:endParaRPr lang="es-AR" b="1" dirty="0"/>
          </a:p>
        </p:txBody>
      </p:sp>
      <p:sp>
        <p:nvSpPr>
          <p:cNvPr id="5" name="Rectángulo 1"/>
          <p:cNvSpPr/>
          <p:nvPr/>
        </p:nvSpPr>
        <p:spPr>
          <a:xfrm>
            <a:off x="3626370" y="2074455"/>
            <a:ext cx="5231027" cy="89165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PRESUNCION DE LEGITIMIDAD</a:t>
            </a:r>
          </a:p>
        </p:txBody>
      </p:sp>
      <p:sp>
        <p:nvSpPr>
          <p:cNvPr id="6" name="Rectángulo 1"/>
          <p:cNvSpPr/>
          <p:nvPr/>
        </p:nvSpPr>
        <p:spPr>
          <a:xfrm>
            <a:off x="2084173" y="387178"/>
            <a:ext cx="8789773" cy="1013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b="1" dirty="0" smtClean="0"/>
              <a:t>CARACTERES DEL ACTO ADMINISTRATIVO</a:t>
            </a:r>
            <a:endParaRPr lang="es-AR" sz="2800" b="1" dirty="0"/>
          </a:p>
        </p:txBody>
      </p:sp>
      <p:sp>
        <p:nvSpPr>
          <p:cNvPr id="7" name="Rectángulo 1"/>
          <p:cNvSpPr/>
          <p:nvPr/>
        </p:nvSpPr>
        <p:spPr>
          <a:xfrm>
            <a:off x="3626370" y="3318125"/>
            <a:ext cx="5231027" cy="89165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EJECUTORIEDAD</a:t>
            </a:r>
          </a:p>
        </p:txBody>
      </p:sp>
      <p:cxnSp>
        <p:nvCxnSpPr>
          <p:cNvPr id="9" name="8 Conector recto"/>
          <p:cNvCxnSpPr/>
          <p:nvPr/>
        </p:nvCxnSpPr>
        <p:spPr>
          <a:xfrm>
            <a:off x="2538484" y="1400432"/>
            <a:ext cx="13647" cy="373112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2552131" y="2520282"/>
            <a:ext cx="92804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2552131" y="3763952"/>
            <a:ext cx="92804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2552131" y="5131558"/>
            <a:ext cx="92804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0048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660822" y="527222"/>
            <a:ext cx="7990702" cy="1046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3200" b="1" dirty="0" smtClean="0"/>
              <a:t>NULIDAD</a:t>
            </a:r>
          </a:p>
          <a:p>
            <a:pPr algn="ctr"/>
            <a:r>
              <a:rPr lang="es-AR" b="1" dirty="0" smtClean="0"/>
              <a:t>El acto es nulo cuando: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660823" y="2075935"/>
            <a:ext cx="7990702" cy="388002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No exista voluntad de la administración: error esencial, dolo, hechos o antecedentes  inexistentes </a:t>
            </a:r>
            <a:r>
              <a:rPr lang="es-AR" dirty="0"/>
              <a:t>o </a:t>
            </a:r>
            <a:r>
              <a:rPr lang="es-AR" dirty="0" smtClean="0"/>
              <a:t>falsos, violencia </a:t>
            </a:r>
            <a:r>
              <a:rPr lang="es-AR" dirty="0" smtClean="0"/>
              <a:t>física </a:t>
            </a:r>
            <a:r>
              <a:rPr lang="es-AR" dirty="0" smtClean="0"/>
              <a:t>o moral sobre el agente, o simulación absoluta;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Incompetencia </a:t>
            </a:r>
            <a:r>
              <a:rPr lang="es-ES" dirty="0"/>
              <a:t>en razón de la materia, del territorio, del tiempo o del </a:t>
            </a:r>
            <a:r>
              <a:rPr lang="es-ES" dirty="0" smtClean="0"/>
              <a:t>grado;</a:t>
            </a:r>
            <a:endParaRPr lang="es-ES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por </a:t>
            </a:r>
            <a:r>
              <a:rPr lang="es-ES" dirty="0"/>
              <a:t>violación de la ley </a:t>
            </a:r>
            <a:r>
              <a:rPr lang="es-ES" dirty="0" smtClean="0"/>
              <a:t>aplicable;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Incumplimiento de formas esenciales.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Finalidad encubierta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73563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098567" y="2508848"/>
            <a:ext cx="4285397" cy="1845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SANEAMIENTO</a:t>
            </a:r>
            <a:endParaRPr lang="es-ES" b="1" dirty="0" smtClean="0"/>
          </a:p>
          <a:p>
            <a:pPr algn="ctr"/>
            <a:r>
              <a:rPr lang="es-ES" dirty="0" smtClean="0"/>
              <a:t>El </a:t>
            </a:r>
            <a:r>
              <a:rPr lang="es-ES" dirty="0"/>
              <a:t>acto administrativo anulable puede ser saneado mediante:</a:t>
            </a:r>
            <a:endParaRPr lang="es-AR" dirty="0"/>
          </a:p>
        </p:txBody>
      </p:sp>
      <p:sp>
        <p:nvSpPr>
          <p:cNvPr id="3" name="Elipse 2"/>
          <p:cNvSpPr/>
          <p:nvPr/>
        </p:nvSpPr>
        <p:spPr>
          <a:xfrm>
            <a:off x="1919167" y="690313"/>
            <a:ext cx="2925788" cy="1515763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AR" b="1" dirty="0" smtClean="0"/>
              <a:t>1. RATIFICACIÓN</a:t>
            </a:r>
            <a:endParaRPr lang="es-AR" b="1" dirty="0"/>
          </a:p>
        </p:txBody>
      </p:sp>
      <p:sp>
        <p:nvSpPr>
          <p:cNvPr id="4" name="Elipse 3"/>
          <p:cNvSpPr/>
          <p:nvPr/>
        </p:nvSpPr>
        <p:spPr>
          <a:xfrm>
            <a:off x="6241264" y="341865"/>
            <a:ext cx="3243930" cy="1515763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b="1" dirty="0" smtClean="0"/>
              <a:t>2. CONFIRMACIÓN</a:t>
            </a:r>
          </a:p>
        </p:txBody>
      </p:sp>
      <p:sp>
        <p:nvSpPr>
          <p:cNvPr id="5" name="Elipse 4"/>
          <p:cNvSpPr/>
          <p:nvPr/>
        </p:nvSpPr>
        <p:spPr>
          <a:xfrm>
            <a:off x="8775511" y="2838729"/>
            <a:ext cx="3157118" cy="1515763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b="1" dirty="0" smtClean="0"/>
              <a:t>3. CONVERSIÓN</a:t>
            </a:r>
            <a:endParaRPr lang="es-AR" sz="1600" b="1" dirty="0"/>
          </a:p>
        </p:txBody>
      </p:sp>
      <p:sp>
        <p:nvSpPr>
          <p:cNvPr id="6" name="Elipse 5"/>
          <p:cNvSpPr/>
          <p:nvPr/>
        </p:nvSpPr>
        <p:spPr>
          <a:xfrm>
            <a:off x="6100549" y="4921122"/>
            <a:ext cx="3109566" cy="1515763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b="1" dirty="0" smtClean="0"/>
              <a:t>4. CADUCIDAD</a:t>
            </a:r>
            <a:endParaRPr lang="es-AR" b="1" dirty="0"/>
          </a:p>
        </p:txBody>
      </p:sp>
      <p:sp>
        <p:nvSpPr>
          <p:cNvPr id="7" name="Elipse 6"/>
          <p:cNvSpPr/>
          <p:nvPr/>
        </p:nvSpPr>
        <p:spPr>
          <a:xfrm>
            <a:off x="1404793" y="4354492"/>
            <a:ext cx="2693773" cy="1515763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b="1" dirty="0" smtClean="0"/>
              <a:t>5. REVISIÓN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23382517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echa derecha 1"/>
          <p:cNvSpPr/>
          <p:nvPr/>
        </p:nvSpPr>
        <p:spPr>
          <a:xfrm>
            <a:off x="1688756" y="0"/>
            <a:ext cx="9012195" cy="1491037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bg1"/>
                </a:solidFill>
              </a:rPr>
              <a:t>1- </a:t>
            </a:r>
            <a:r>
              <a:rPr lang="es-AR" dirty="0">
                <a:solidFill>
                  <a:schemeClr val="bg1"/>
                </a:solidFill>
              </a:rPr>
              <a:t>por el órgano </a:t>
            </a:r>
            <a:r>
              <a:rPr lang="es-AR" dirty="0" smtClean="0">
                <a:solidFill>
                  <a:schemeClr val="bg1"/>
                </a:solidFill>
              </a:rPr>
              <a:t>superior </a:t>
            </a:r>
            <a:r>
              <a:rPr lang="es-ES" dirty="0" smtClean="0">
                <a:solidFill>
                  <a:schemeClr val="bg1"/>
                </a:solidFill>
              </a:rPr>
              <a:t>cuando </a:t>
            </a:r>
            <a:r>
              <a:rPr lang="es-ES" dirty="0">
                <a:solidFill>
                  <a:schemeClr val="bg1"/>
                </a:solidFill>
              </a:rPr>
              <a:t>el acto hubiere sido emitido con incompetencia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3" name="Flecha derecha 2"/>
          <p:cNvSpPr/>
          <p:nvPr/>
        </p:nvSpPr>
        <p:spPr>
          <a:xfrm>
            <a:off x="1688757" y="1515761"/>
            <a:ext cx="9069859" cy="1614617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dirty="0" smtClean="0">
                <a:solidFill>
                  <a:schemeClr val="bg1"/>
                </a:solidFill>
              </a:rPr>
              <a:t>2-</a:t>
            </a:r>
            <a:r>
              <a:rPr lang="es-AR" dirty="0" smtClean="0"/>
              <a:t> </a:t>
            </a:r>
            <a:r>
              <a:rPr lang="es-ES" dirty="0"/>
              <a:t>confirmación por el órgano que dictó el acto subsanando el vicio que lo </a:t>
            </a:r>
            <a:r>
              <a:rPr lang="es-ES" dirty="0" smtClean="0"/>
              <a:t>afecte. Los </a:t>
            </a:r>
            <a:r>
              <a:rPr lang="es-ES" dirty="0"/>
              <a:t>efectos del saneamiento se retrotraerán a la fecha de emisión del acto</a:t>
            </a:r>
            <a:endParaRPr lang="es-AR" dirty="0"/>
          </a:p>
        </p:txBody>
      </p:sp>
      <p:sp>
        <p:nvSpPr>
          <p:cNvPr id="4" name="Flecha derecha 3"/>
          <p:cNvSpPr/>
          <p:nvPr/>
        </p:nvSpPr>
        <p:spPr>
          <a:xfrm>
            <a:off x="1696994" y="3163330"/>
            <a:ext cx="9069860" cy="1655804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dirty="0" smtClean="0">
                <a:solidFill>
                  <a:schemeClr val="bg1"/>
                </a:solidFill>
              </a:rPr>
              <a:t>3-</a:t>
            </a:r>
            <a:r>
              <a:rPr lang="es-AR" dirty="0" smtClean="0"/>
              <a:t> Se pueden utilizar elementos validos de un acto nulo para la confección de uno valido, siempre con el consentimiento del administrado. Tendrá validez a partir del momento en que se perfeccione el nuevo acto</a:t>
            </a:r>
            <a:endParaRPr lang="es-AR" dirty="0"/>
          </a:p>
        </p:txBody>
      </p:sp>
      <p:sp>
        <p:nvSpPr>
          <p:cNvPr id="5" name="Flecha derecha 4"/>
          <p:cNvSpPr/>
          <p:nvPr/>
        </p:nvSpPr>
        <p:spPr>
          <a:xfrm>
            <a:off x="1688755" y="4852085"/>
            <a:ext cx="9152240" cy="1820563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4-</a:t>
            </a:r>
            <a:r>
              <a:rPr lang="es-A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" dirty="0"/>
              <a:t>La Administración podrá declarar unilateralmente la caducidad de un acto administrativo cuando el interesado no cumpliere las condiciones fijadas en el mismo</a:t>
            </a:r>
            <a:endParaRPr lang="es-A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612896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echa derecha 1"/>
          <p:cNvSpPr/>
          <p:nvPr/>
        </p:nvSpPr>
        <p:spPr>
          <a:xfrm>
            <a:off x="1664043" y="32949"/>
            <a:ext cx="9432325" cy="1079160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AR" dirty="0" smtClean="0">
                <a:solidFill>
                  <a:schemeClr val="bg1"/>
                </a:solidFill>
              </a:rPr>
              <a:t>5- REVISIÓN </a:t>
            </a:r>
            <a:r>
              <a:rPr lang="es-AR" dirty="0" smtClean="0"/>
              <a:t>de </a:t>
            </a:r>
            <a:r>
              <a:rPr lang="es-AR" dirty="0"/>
              <a:t>actos </a:t>
            </a:r>
            <a:r>
              <a:rPr lang="es-AR" dirty="0" smtClean="0"/>
              <a:t>administrativos 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5" name="Rectángulo 1"/>
          <p:cNvSpPr/>
          <p:nvPr/>
        </p:nvSpPr>
        <p:spPr>
          <a:xfrm>
            <a:off x="2374710" y="1617077"/>
            <a:ext cx="6387154" cy="38420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1600" dirty="0"/>
              <a:t>ARTICULO 22.- Podrá disponerse en sede administrativa la revisión de un acto firme</a:t>
            </a:r>
            <a:r>
              <a:rPr lang="es-AR" sz="1600" dirty="0" smtClean="0"/>
              <a:t>:</a:t>
            </a:r>
          </a:p>
          <a:p>
            <a:endParaRPr lang="es-AR" sz="1600" dirty="0"/>
          </a:p>
          <a:p>
            <a:r>
              <a:rPr lang="es-AR" sz="1600" dirty="0"/>
              <a:t>a) </a:t>
            </a:r>
            <a:r>
              <a:rPr lang="es-AR" sz="1600" dirty="0" smtClean="0"/>
              <a:t>Contradicciones </a:t>
            </a:r>
            <a:r>
              <a:rPr lang="es-AR" sz="1600" dirty="0"/>
              <a:t>en la parte </a:t>
            </a:r>
            <a:r>
              <a:rPr lang="es-AR" sz="1600" dirty="0" smtClean="0"/>
              <a:t>dispositiva. </a:t>
            </a:r>
            <a:r>
              <a:rPr lang="es-AR" sz="1600" b="1" dirty="0" smtClean="0"/>
              <a:t>10 días de </a:t>
            </a:r>
            <a:r>
              <a:rPr lang="es-AR" sz="1600" b="1" dirty="0" err="1" smtClean="0"/>
              <a:t>notif</a:t>
            </a:r>
            <a:r>
              <a:rPr lang="es-AR" sz="1600" b="1" dirty="0" smtClean="0"/>
              <a:t>.</a:t>
            </a:r>
            <a:endParaRPr lang="es-AR" sz="1600" dirty="0"/>
          </a:p>
          <a:p>
            <a:r>
              <a:rPr lang="es-AR" sz="1600" dirty="0"/>
              <a:t>b) Cuando </a:t>
            </a:r>
            <a:r>
              <a:rPr lang="es-AR" sz="1600" dirty="0" smtClean="0"/>
              <a:t>se </a:t>
            </a:r>
            <a:r>
              <a:rPr lang="es-AR" sz="1600" dirty="0"/>
              <a:t>recobraren o descubrieren documentos decisivos cuya existencia se ignoraba o no se pudieron presentar como prueba por fuerza mayor o por obra de tercero</a:t>
            </a:r>
            <a:r>
              <a:rPr lang="es-AR" sz="1600" dirty="0" smtClean="0"/>
              <a:t>. </a:t>
            </a:r>
            <a:r>
              <a:rPr lang="es-AR" sz="1600" b="1" dirty="0" smtClean="0"/>
              <a:t>30 días.</a:t>
            </a:r>
            <a:endParaRPr lang="es-AR" sz="1600" dirty="0"/>
          </a:p>
          <a:p>
            <a:r>
              <a:rPr lang="es-AR" sz="1600" dirty="0"/>
              <a:t>c) Cuando </a:t>
            </a:r>
            <a:r>
              <a:rPr lang="es-AR" sz="1600" dirty="0" smtClean="0"/>
              <a:t>se dictó basándose </a:t>
            </a:r>
            <a:r>
              <a:rPr lang="es-AR" sz="1600" dirty="0"/>
              <a:t>en documentos cuya declaración de falsedad se desconocía o se hubiere declarado después de emanado el acto</a:t>
            </a:r>
            <a:r>
              <a:rPr lang="es-AR" sz="1600" dirty="0" smtClean="0"/>
              <a:t>. </a:t>
            </a:r>
            <a:r>
              <a:rPr lang="es-AR" sz="1600" b="1" dirty="0"/>
              <a:t>30 días.</a:t>
            </a:r>
            <a:endParaRPr lang="es-AR" sz="1600" dirty="0"/>
          </a:p>
          <a:p>
            <a:r>
              <a:rPr lang="es-AR" sz="1600" dirty="0"/>
              <a:t>d) </a:t>
            </a:r>
            <a:r>
              <a:rPr lang="es-AR" sz="1600" dirty="0" smtClean="0"/>
              <a:t>Dictado </a:t>
            </a:r>
            <a:r>
              <a:rPr lang="es-AR" sz="1600" dirty="0"/>
              <a:t>mediando cohecho, prevaricato, violencia o cualquier otra maquinación fraudulenta o grave irregularidad comprobada</a:t>
            </a:r>
            <a:r>
              <a:rPr lang="es-AR" sz="1600" dirty="0" smtClean="0"/>
              <a:t>. </a:t>
            </a:r>
            <a:r>
              <a:rPr lang="es-AR" sz="1600" b="1" dirty="0"/>
              <a:t>30 días</a:t>
            </a:r>
            <a:r>
              <a:rPr lang="es-AR" sz="1600" b="1" dirty="0" smtClean="0"/>
              <a:t>.</a:t>
            </a: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22819820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echa derecha 1"/>
          <p:cNvSpPr/>
          <p:nvPr/>
        </p:nvSpPr>
        <p:spPr>
          <a:xfrm>
            <a:off x="1664043" y="32949"/>
            <a:ext cx="9432325" cy="1079160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AR" smtClean="0">
                <a:solidFill>
                  <a:schemeClr val="bg1"/>
                </a:solidFill>
              </a:rPr>
              <a:t>Impugnación</a:t>
            </a:r>
            <a:r>
              <a:rPr lang="es-AR" smtClean="0"/>
              <a:t> </a:t>
            </a:r>
            <a:r>
              <a:rPr lang="es-AR" dirty="0" smtClean="0"/>
              <a:t>de </a:t>
            </a:r>
            <a:r>
              <a:rPr lang="es-AR" dirty="0"/>
              <a:t>actos administrativos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223121" y="5343098"/>
            <a:ext cx="4313430" cy="1296538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Agotada la instancia administrativa, resulta viable la vía judicial.</a:t>
            </a:r>
            <a:endParaRPr lang="es-AR" b="1" dirty="0"/>
          </a:p>
        </p:txBody>
      </p:sp>
      <p:sp>
        <p:nvSpPr>
          <p:cNvPr id="4" name="Elipse 2"/>
          <p:cNvSpPr/>
          <p:nvPr/>
        </p:nvSpPr>
        <p:spPr>
          <a:xfrm>
            <a:off x="1664043" y="1445801"/>
            <a:ext cx="3703712" cy="151576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RECURSO </a:t>
            </a:r>
            <a:r>
              <a:rPr lang="es-ES" sz="2000" b="1" dirty="0"/>
              <a:t>DE RECONSIDERACIÓN </a:t>
            </a:r>
            <a:endParaRPr lang="es-AR" sz="2000" b="1" dirty="0"/>
          </a:p>
        </p:txBody>
      </p:sp>
      <p:sp>
        <p:nvSpPr>
          <p:cNvPr id="5" name="Elipse 2"/>
          <p:cNvSpPr/>
          <p:nvPr/>
        </p:nvSpPr>
        <p:spPr>
          <a:xfrm>
            <a:off x="1664043" y="3529046"/>
            <a:ext cx="3617641" cy="151576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</a:rPr>
              <a:t>RECURSO </a:t>
            </a:r>
            <a:r>
              <a:rPr lang="es-ES" sz="2000" b="1" dirty="0">
                <a:solidFill>
                  <a:schemeClr val="bg1"/>
                </a:solidFill>
              </a:rPr>
              <a:t>JERÁRQUICO</a:t>
            </a:r>
            <a:endParaRPr lang="es-AR" sz="2000" b="1" dirty="0">
              <a:solidFill>
                <a:schemeClr val="bg1"/>
              </a:solidFill>
            </a:endParaRPr>
          </a:p>
        </p:txBody>
      </p:sp>
      <p:sp>
        <p:nvSpPr>
          <p:cNvPr id="6" name="Rectángulo 1"/>
          <p:cNvSpPr/>
          <p:nvPr/>
        </p:nvSpPr>
        <p:spPr>
          <a:xfrm>
            <a:off x="6380205" y="1112109"/>
            <a:ext cx="4312693" cy="1906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600" dirty="0" smtClean="0"/>
              <a:t>-    Plazo: </a:t>
            </a:r>
            <a:r>
              <a:rPr lang="es-ES" sz="1600" b="1" dirty="0" smtClean="0"/>
              <a:t>10</a:t>
            </a:r>
            <a:r>
              <a:rPr lang="es-ES" sz="1600" dirty="0" smtClean="0"/>
              <a:t> </a:t>
            </a:r>
            <a:r>
              <a:rPr lang="es-ES" sz="1600" b="1" dirty="0"/>
              <a:t>días</a:t>
            </a:r>
            <a:r>
              <a:rPr lang="es-ES" sz="1600" dirty="0"/>
              <a:t> de notificado el </a:t>
            </a:r>
            <a:r>
              <a:rPr lang="es-ES" sz="1600" dirty="0" smtClean="0"/>
              <a:t>acto</a:t>
            </a:r>
          </a:p>
          <a:p>
            <a:pPr marL="285750" indent="-285750" algn="just">
              <a:buFontTx/>
              <a:buChar char="-"/>
            </a:pPr>
            <a:r>
              <a:rPr lang="es-ES" sz="1600" dirty="0" smtClean="0"/>
              <a:t>Interpone y resuelve el </a:t>
            </a:r>
            <a:r>
              <a:rPr lang="es-ES" sz="1600" b="1" dirty="0"/>
              <a:t>mismo órgano que lo </a:t>
            </a:r>
            <a:r>
              <a:rPr lang="es-ES" sz="1600" b="1" dirty="0" smtClean="0"/>
              <a:t>dictó</a:t>
            </a:r>
            <a:r>
              <a:rPr lang="es-ES" sz="1600" dirty="0" smtClean="0"/>
              <a:t>. (Art</a:t>
            </a:r>
            <a:r>
              <a:rPr lang="es-ES" sz="1600" dirty="0"/>
              <a:t>. </a:t>
            </a:r>
            <a:r>
              <a:rPr lang="es-ES" sz="1600" dirty="0" smtClean="0"/>
              <a:t>84).</a:t>
            </a:r>
          </a:p>
          <a:p>
            <a:pPr marL="285750" indent="-285750" algn="just">
              <a:buFontTx/>
              <a:buChar char="-"/>
            </a:pPr>
            <a:r>
              <a:rPr lang="es-ES" sz="1600" dirty="0"/>
              <a:t>El recurso de reconsideración lleva el recurso jerárquico en </a:t>
            </a:r>
            <a:r>
              <a:rPr lang="es-ES" sz="1600" dirty="0" smtClean="0"/>
              <a:t>subsidio </a:t>
            </a:r>
            <a:r>
              <a:rPr lang="es-ES" sz="1600" dirty="0"/>
              <a:t>c</a:t>
            </a:r>
            <a:r>
              <a:rPr lang="es-ES" sz="1600" dirty="0" smtClean="0"/>
              <a:t>uando </a:t>
            </a:r>
            <a:r>
              <a:rPr lang="es-ES" sz="1600" dirty="0"/>
              <a:t>hubiera sido rechazada la reconsideración</a:t>
            </a:r>
            <a:endParaRPr lang="es-AR" sz="1600" b="1" dirty="0"/>
          </a:p>
        </p:txBody>
      </p:sp>
      <p:sp>
        <p:nvSpPr>
          <p:cNvPr id="7" name="Rectángulo 1"/>
          <p:cNvSpPr/>
          <p:nvPr/>
        </p:nvSpPr>
        <p:spPr>
          <a:xfrm>
            <a:off x="6379836" y="3333599"/>
            <a:ext cx="4312693" cy="1906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600" dirty="0" smtClean="0"/>
              <a:t>-     Plazo: </a:t>
            </a:r>
            <a:r>
              <a:rPr lang="es-ES" sz="1600" b="1" dirty="0" smtClean="0"/>
              <a:t>15</a:t>
            </a:r>
            <a:r>
              <a:rPr lang="es-ES" sz="1600" dirty="0" smtClean="0"/>
              <a:t> </a:t>
            </a:r>
            <a:r>
              <a:rPr lang="es-ES" sz="1600" b="1" dirty="0"/>
              <a:t>días</a:t>
            </a:r>
            <a:r>
              <a:rPr lang="es-ES" sz="1600" dirty="0"/>
              <a:t> de notificado el </a:t>
            </a:r>
            <a:r>
              <a:rPr lang="es-ES" sz="1600" dirty="0" smtClean="0"/>
              <a:t>acto</a:t>
            </a:r>
          </a:p>
          <a:p>
            <a:pPr marL="285750" indent="-285750" algn="just">
              <a:buFontTx/>
              <a:buChar char="-"/>
            </a:pPr>
            <a:r>
              <a:rPr lang="es-ES" sz="1600" dirty="0" smtClean="0"/>
              <a:t>Interpone </a:t>
            </a:r>
            <a:r>
              <a:rPr lang="es-ES" sz="1600" b="1" dirty="0"/>
              <a:t>mismo órgano que lo </a:t>
            </a:r>
            <a:r>
              <a:rPr lang="es-ES" sz="1600" b="1" dirty="0" smtClean="0"/>
              <a:t>dictó</a:t>
            </a:r>
            <a:r>
              <a:rPr lang="es-ES" sz="1600" dirty="0" smtClean="0"/>
              <a:t>.</a:t>
            </a:r>
          </a:p>
          <a:p>
            <a:pPr marL="285750" indent="-285750" algn="just">
              <a:buFontTx/>
              <a:buChar char="-"/>
            </a:pPr>
            <a:r>
              <a:rPr lang="es-ES" sz="1600" dirty="0" smtClean="0"/>
              <a:t>Resuelve el </a:t>
            </a:r>
            <a:r>
              <a:rPr lang="es-ES" sz="1600" b="1" dirty="0" smtClean="0"/>
              <a:t>superior</a:t>
            </a:r>
            <a:endParaRPr lang="es-ES" sz="1600" dirty="0" smtClean="0"/>
          </a:p>
        </p:txBody>
      </p:sp>
      <p:sp>
        <p:nvSpPr>
          <p:cNvPr id="10" name="9 Flecha derecha"/>
          <p:cNvSpPr/>
          <p:nvPr/>
        </p:nvSpPr>
        <p:spPr>
          <a:xfrm>
            <a:off x="5472752" y="2065436"/>
            <a:ext cx="764275" cy="336570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10 Flecha derecha"/>
          <p:cNvSpPr/>
          <p:nvPr/>
        </p:nvSpPr>
        <p:spPr>
          <a:xfrm>
            <a:off x="5472752" y="4118642"/>
            <a:ext cx="764275" cy="336570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74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232453" y="586854"/>
            <a:ext cx="7866890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4000" b="1" dirty="0" smtClean="0">
                <a:solidFill>
                  <a:schemeClr val="bg1"/>
                </a:solidFill>
              </a:rPr>
              <a:t>ÁMBITO DE APLICACIÓN</a:t>
            </a:r>
            <a:endParaRPr lang="es-AR" sz="4000" b="1" dirty="0">
              <a:solidFill>
                <a:schemeClr val="bg1"/>
              </a:solidFill>
            </a:endParaRPr>
          </a:p>
        </p:txBody>
      </p:sp>
      <p:sp>
        <p:nvSpPr>
          <p:cNvPr id="3" name="Elipse 2"/>
          <p:cNvSpPr/>
          <p:nvPr/>
        </p:nvSpPr>
        <p:spPr>
          <a:xfrm>
            <a:off x="4403125" y="1846010"/>
            <a:ext cx="3039762" cy="14004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b="1" dirty="0" smtClean="0"/>
              <a:t>ADMINISTRACION PUBLICA NACIONAL</a:t>
            </a:r>
            <a:endParaRPr lang="es-AR" b="1" dirty="0"/>
          </a:p>
        </p:txBody>
      </p:sp>
      <p:sp>
        <p:nvSpPr>
          <p:cNvPr id="4" name="Elipse 3"/>
          <p:cNvSpPr/>
          <p:nvPr/>
        </p:nvSpPr>
        <p:spPr>
          <a:xfrm>
            <a:off x="1863470" y="4160108"/>
            <a:ext cx="2891485" cy="1227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Centralizada</a:t>
            </a:r>
            <a:endParaRPr lang="es-AR" dirty="0"/>
          </a:p>
        </p:txBody>
      </p:sp>
      <p:sp>
        <p:nvSpPr>
          <p:cNvPr id="5" name="Elipse 4"/>
          <p:cNvSpPr/>
          <p:nvPr/>
        </p:nvSpPr>
        <p:spPr>
          <a:xfrm>
            <a:off x="6907919" y="4211810"/>
            <a:ext cx="3196281" cy="1227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Descentralizada</a:t>
            </a:r>
            <a:endParaRPr lang="es-AR" dirty="0"/>
          </a:p>
        </p:txBody>
      </p:sp>
      <p:cxnSp>
        <p:nvCxnSpPr>
          <p:cNvPr id="8" name="Conector recto de flecha 7"/>
          <p:cNvCxnSpPr/>
          <p:nvPr/>
        </p:nvCxnSpPr>
        <p:spPr>
          <a:xfrm flipH="1">
            <a:off x="3309212" y="3246441"/>
            <a:ext cx="2410922" cy="8069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>
            <a:off x="6178378" y="3246442"/>
            <a:ext cx="2610780" cy="8069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4252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517559" y="708454"/>
            <a:ext cx="6071287" cy="80730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4000" b="1" dirty="0" smtClean="0"/>
              <a:t>REQUISITOS GENERALES</a:t>
            </a:r>
            <a:endParaRPr lang="es-AR" sz="4000" b="1" dirty="0"/>
          </a:p>
        </p:txBody>
      </p:sp>
      <p:sp>
        <p:nvSpPr>
          <p:cNvPr id="3" name="Rectángulo 2"/>
          <p:cNvSpPr/>
          <p:nvPr/>
        </p:nvSpPr>
        <p:spPr>
          <a:xfrm>
            <a:off x="2141838" y="2125362"/>
            <a:ext cx="9020432" cy="43083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Impulsión de oficio</a:t>
            </a:r>
          </a:p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s-ES" dirty="0"/>
              <a:t>Celeridad, economía, sencillez y eficacia en los </a:t>
            </a:r>
            <a:r>
              <a:rPr lang="es-ES" dirty="0" smtClean="0"/>
              <a:t>trámites</a:t>
            </a:r>
          </a:p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s-AR" dirty="0" smtClean="0"/>
              <a:t>Informalismo</a:t>
            </a:r>
          </a:p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s-AR" dirty="0"/>
              <a:t>Días y horas </a:t>
            </a:r>
            <a:r>
              <a:rPr lang="es-AR" dirty="0" smtClean="0"/>
              <a:t>hábiles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 smtClean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01624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529016" y="228201"/>
            <a:ext cx="7117492" cy="95558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4000" b="1" dirty="0" smtClean="0"/>
              <a:t>LOS PLAZOS</a:t>
            </a:r>
            <a:endParaRPr lang="es-AR" sz="4000" b="1" dirty="0"/>
          </a:p>
        </p:txBody>
      </p:sp>
      <p:sp>
        <p:nvSpPr>
          <p:cNvPr id="3" name="Rectángulo 2"/>
          <p:cNvSpPr/>
          <p:nvPr/>
        </p:nvSpPr>
        <p:spPr>
          <a:xfrm>
            <a:off x="930876" y="1296537"/>
            <a:ext cx="10791567" cy="5433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OBLIGATORIOS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Días hábiles ADMINISTRATIVOS salvo </a:t>
            </a:r>
            <a:r>
              <a:rPr lang="es-ES" dirty="0"/>
              <a:t>disposición legal </a:t>
            </a:r>
            <a:r>
              <a:rPr lang="es-ES" dirty="0" smtClean="0"/>
              <a:t>o </a:t>
            </a:r>
            <a:r>
              <a:rPr lang="es-ES" dirty="0"/>
              <a:t>habilitación resuelta de oficio o a petición de parte</a:t>
            </a:r>
            <a:endParaRPr lang="es-ES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Inicio del Computo</a:t>
            </a:r>
            <a:r>
              <a:rPr lang="es-ES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-    Interés particular: a </a:t>
            </a:r>
            <a:r>
              <a:rPr lang="es-ES" dirty="0"/>
              <a:t>partir del día siguiente al de la </a:t>
            </a:r>
            <a:r>
              <a:rPr lang="es-ES" dirty="0" smtClean="0"/>
              <a:t>notificación.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ES" dirty="0" smtClean="0"/>
              <a:t>Interés General: </a:t>
            </a:r>
            <a:r>
              <a:rPr lang="es-ES" b="1" cap="all" dirty="0" smtClean="0"/>
              <a:t>ARTICULO </a:t>
            </a:r>
            <a:r>
              <a:rPr lang="es-ES" b="1" cap="all" dirty="0"/>
              <a:t>2</a:t>
            </a:r>
            <a:r>
              <a:rPr lang="es-ES" b="1" cap="all" dirty="0" smtClean="0"/>
              <a:t>.-cc/5 </a:t>
            </a:r>
            <a:r>
              <a:rPr lang="es-ES" b="1" cap="all" dirty="0" err="1" smtClean="0"/>
              <a:t>cc</a:t>
            </a:r>
            <a:r>
              <a:rPr lang="es-ES" b="1" dirty="0" err="1" smtClean="0"/>
              <a:t>y</a:t>
            </a:r>
            <a:r>
              <a:rPr lang="es-ES" b="1" cap="all" dirty="0" err="1" smtClean="0"/>
              <a:t>cn</a:t>
            </a:r>
            <a:r>
              <a:rPr lang="es-ES" b="1" cap="all" dirty="0" smtClean="0"/>
              <a:t>. – </a:t>
            </a:r>
            <a:r>
              <a:rPr lang="es-ES" cap="all" dirty="0" smtClean="0"/>
              <a:t>Determinado – indeterminado: 8 días desde su publicación oficial.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b="1" cap="all" dirty="0" smtClean="0"/>
              <a:t> Plazo de 10 días cuando no está previsto uno especial </a:t>
            </a:r>
            <a:r>
              <a:rPr lang="es-ES" dirty="0" smtClean="0"/>
              <a:t>para </a:t>
            </a:r>
            <a:r>
              <a:rPr lang="es-ES" dirty="0"/>
              <a:t>la realización de trámites, notificaciones y citaciones, cumplimiento de intimaciones y emplazamientos y contestación de traslados, vistas e </a:t>
            </a:r>
            <a:r>
              <a:rPr lang="es-ES" dirty="0" smtClean="0"/>
              <a:t>informes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Ampliación de los plazos – Tiempo razonable – No perjudique a terceros.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77733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804673" y="3311529"/>
            <a:ext cx="3988638" cy="89466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/>
              <a:t>DENUNCIA DE ILEGITIMIDAD (inc. 6)</a:t>
            </a:r>
            <a:endParaRPr lang="es-AR" sz="2800" b="1" dirty="0"/>
          </a:p>
        </p:txBody>
      </p:sp>
      <p:sp>
        <p:nvSpPr>
          <p:cNvPr id="6" name="Rectángulo 5"/>
          <p:cNvSpPr/>
          <p:nvPr/>
        </p:nvSpPr>
        <p:spPr>
          <a:xfrm>
            <a:off x="7367471" y="1505244"/>
            <a:ext cx="2745520" cy="6467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EXTEMPORÁNEO</a:t>
            </a:r>
            <a:endParaRPr lang="es-AR" sz="2400" b="1" dirty="0"/>
          </a:p>
        </p:txBody>
      </p:sp>
      <p:sp>
        <p:nvSpPr>
          <p:cNvPr id="7" name="Flecha derecha 6"/>
          <p:cNvSpPr/>
          <p:nvPr/>
        </p:nvSpPr>
        <p:spPr>
          <a:xfrm>
            <a:off x="6167545" y="1647070"/>
            <a:ext cx="1114934" cy="354844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Rectángulo 7"/>
          <p:cNvSpPr/>
          <p:nvPr/>
        </p:nvSpPr>
        <p:spPr>
          <a:xfrm>
            <a:off x="2308716" y="1496946"/>
            <a:ext cx="3680162" cy="655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Recurso interpuesto fuera de tiempo</a:t>
            </a:r>
            <a:endParaRPr lang="es-AR" sz="2400" b="1" dirty="0"/>
          </a:p>
        </p:txBody>
      </p:sp>
      <p:sp>
        <p:nvSpPr>
          <p:cNvPr id="9" name="Rectángulo 8"/>
          <p:cNvSpPr/>
          <p:nvPr/>
        </p:nvSpPr>
        <p:spPr>
          <a:xfrm>
            <a:off x="7034655" y="2720570"/>
            <a:ext cx="4157280" cy="6550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SEGURIDAD JURIDICA</a:t>
            </a:r>
            <a:endParaRPr lang="es-AR" sz="2400" b="1" dirty="0"/>
          </a:p>
        </p:txBody>
      </p:sp>
      <p:sp>
        <p:nvSpPr>
          <p:cNvPr id="10" name="Rectángulo 9"/>
          <p:cNvSpPr/>
          <p:nvPr/>
        </p:nvSpPr>
        <p:spPr>
          <a:xfrm>
            <a:off x="7034655" y="4206197"/>
            <a:ext cx="4157280" cy="6550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EXCEDIDO TIEMPO RAZONABLE</a:t>
            </a:r>
            <a:endParaRPr lang="es-AR" sz="2400" b="1" dirty="0"/>
          </a:p>
        </p:txBody>
      </p:sp>
      <p:sp>
        <p:nvSpPr>
          <p:cNvPr id="11" name="Flecha derecha 10"/>
          <p:cNvSpPr/>
          <p:nvPr/>
        </p:nvSpPr>
        <p:spPr>
          <a:xfrm rot="20446924">
            <a:off x="6103940" y="3143842"/>
            <a:ext cx="719776" cy="463640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Flecha derecha 11"/>
          <p:cNvSpPr/>
          <p:nvPr/>
        </p:nvSpPr>
        <p:spPr>
          <a:xfrm rot="2029945">
            <a:off x="6060352" y="4073715"/>
            <a:ext cx="707262" cy="471843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Rectángulo 15"/>
          <p:cNvSpPr/>
          <p:nvPr/>
        </p:nvSpPr>
        <p:spPr>
          <a:xfrm>
            <a:off x="3076311" y="228201"/>
            <a:ext cx="5825135" cy="6557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4000" b="1" dirty="0" smtClean="0"/>
              <a:t>LOS PLAZOS</a:t>
            </a:r>
            <a:endParaRPr lang="es-AR" sz="4000" b="1" dirty="0"/>
          </a:p>
        </p:txBody>
      </p:sp>
    </p:spTree>
    <p:extLst>
      <p:ext uri="{BB962C8B-B14F-4D97-AF65-F5344CB8AC3E}">
        <p14:creationId xmlns:p14="http://schemas.microsoft.com/office/powerpoint/2010/main" val="3849686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46422" y="535456"/>
            <a:ext cx="9127524" cy="87321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b="1" dirty="0" smtClean="0"/>
              <a:t>CADUCIDAD DE LOS PROCEDIMIENTOS</a:t>
            </a:r>
            <a:endParaRPr lang="es-AR" sz="28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3779939" y="1878505"/>
            <a:ext cx="4817660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Trámite paralizado por </a:t>
            </a:r>
            <a:r>
              <a:rPr lang="es-MX" b="1" dirty="0" smtClean="0">
                <a:solidFill>
                  <a:schemeClr val="bg1"/>
                </a:solidFill>
              </a:rPr>
              <a:t>60</a:t>
            </a:r>
            <a:r>
              <a:rPr lang="es-MX" dirty="0" smtClean="0">
                <a:solidFill>
                  <a:schemeClr val="bg1"/>
                </a:solidFill>
              </a:rPr>
              <a:t> días por culpa del administrado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6" name="Flecha abajo 5"/>
          <p:cNvSpPr/>
          <p:nvPr/>
        </p:nvSpPr>
        <p:spPr>
          <a:xfrm>
            <a:off x="5854644" y="2872348"/>
            <a:ext cx="668250" cy="970001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CuadroTexto 7"/>
          <p:cNvSpPr txBox="1"/>
          <p:nvPr/>
        </p:nvSpPr>
        <p:spPr>
          <a:xfrm>
            <a:off x="3779939" y="4189862"/>
            <a:ext cx="4817660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Administración notifica que si transcurren otros </a:t>
            </a:r>
            <a:r>
              <a:rPr lang="es-MX" b="1" dirty="0" smtClean="0">
                <a:solidFill>
                  <a:schemeClr val="bg1"/>
                </a:solidFill>
              </a:rPr>
              <a:t>30</a:t>
            </a:r>
            <a:r>
              <a:rPr lang="es-MX" dirty="0" smtClean="0">
                <a:solidFill>
                  <a:schemeClr val="bg1"/>
                </a:solidFill>
              </a:rPr>
              <a:t> días de inactividad archivará las actuaciones</a:t>
            </a:r>
            <a:endParaRPr lang="es-A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25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72281" y="444843"/>
            <a:ext cx="9695935" cy="9967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b="1" dirty="0" smtClean="0"/>
              <a:t>DEBIDO PROCESO ADJETIVO</a:t>
            </a:r>
            <a:endParaRPr lang="es-AR" sz="2800" b="1" dirty="0"/>
          </a:p>
        </p:txBody>
      </p:sp>
      <p:sp>
        <p:nvSpPr>
          <p:cNvPr id="3" name="Elipse 2"/>
          <p:cNvSpPr/>
          <p:nvPr/>
        </p:nvSpPr>
        <p:spPr>
          <a:xfrm>
            <a:off x="1664041" y="2891475"/>
            <a:ext cx="3237471" cy="1729946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Derecho a ser oído</a:t>
            </a:r>
          </a:p>
        </p:txBody>
      </p:sp>
      <p:sp>
        <p:nvSpPr>
          <p:cNvPr id="4" name="Elipse 3"/>
          <p:cNvSpPr/>
          <p:nvPr/>
        </p:nvSpPr>
        <p:spPr>
          <a:xfrm>
            <a:off x="4901512" y="4062361"/>
            <a:ext cx="3237471" cy="1729946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Derecho a ofrecer y producir pruebas</a:t>
            </a:r>
            <a:endParaRPr lang="es-AR" dirty="0"/>
          </a:p>
        </p:txBody>
      </p:sp>
      <p:sp>
        <p:nvSpPr>
          <p:cNvPr id="5" name="Elipse 4"/>
          <p:cNvSpPr/>
          <p:nvPr/>
        </p:nvSpPr>
        <p:spPr>
          <a:xfrm>
            <a:off x="8328451" y="2891475"/>
            <a:ext cx="3237471" cy="1729946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Derecho a una decisión fundada</a:t>
            </a:r>
            <a:endParaRPr lang="es-AR" dirty="0"/>
          </a:p>
        </p:txBody>
      </p:sp>
      <p:cxnSp>
        <p:nvCxnSpPr>
          <p:cNvPr id="7" name="Conector recto de flecha 6"/>
          <p:cNvCxnSpPr/>
          <p:nvPr/>
        </p:nvCxnSpPr>
        <p:spPr>
          <a:xfrm flipH="1">
            <a:off x="2973859" y="1441622"/>
            <a:ext cx="2751438" cy="14416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>
            <a:endCxn id="5" idx="0"/>
          </p:cNvCxnSpPr>
          <p:nvPr/>
        </p:nvCxnSpPr>
        <p:spPr>
          <a:xfrm>
            <a:off x="7249297" y="1441622"/>
            <a:ext cx="2697890" cy="14498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>
            <a:stCxn id="2" idx="2"/>
          </p:cNvCxnSpPr>
          <p:nvPr/>
        </p:nvCxnSpPr>
        <p:spPr>
          <a:xfrm>
            <a:off x="6520249" y="1441622"/>
            <a:ext cx="3381" cy="24889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005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 redondeado"/>
          <p:cNvSpPr/>
          <p:nvPr/>
        </p:nvSpPr>
        <p:spPr>
          <a:xfrm>
            <a:off x="2519856" y="2524836"/>
            <a:ext cx="7481677" cy="124194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AR" dirty="0" smtClean="0"/>
              <a:t>El AA es la </a:t>
            </a:r>
            <a:r>
              <a:rPr lang="es-AR" dirty="0"/>
              <a:t>expresión de voluntad de la administración </a:t>
            </a:r>
            <a:r>
              <a:rPr lang="es-AR" dirty="0" smtClean="0"/>
              <a:t>pública.</a:t>
            </a:r>
          </a:p>
          <a:p>
            <a:pPr algn="just"/>
            <a:r>
              <a:rPr lang="es-AR" dirty="0" smtClean="0"/>
              <a:t>Es </a:t>
            </a:r>
            <a:r>
              <a:rPr lang="es-AR" dirty="0"/>
              <a:t>la consecuencia de un procedimiento administrativo.</a:t>
            </a:r>
            <a:endParaRPr lang="en-US" dirty="0"/>
          </a:p>
        </p:txBody>
      </p:sp>
      <p:sp>
        <p:nvSpPr>
          <p:cNvPr id="7" name="Elipse 2"/>
          <p:cNvSpPr/>
          <p:nvPr/>
        </p:nvSpPr>
        <p:spPr>
          <a:xfrm>
            <a:off x="3990739" y="4587924"/>
            <a:ext cx="4539910" cy="110092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b="1" dirty="0" smtClean="0"/>
              <a:t>AUTOSUFICIENTE</a:t>
            </a:r>
            <a:endParaRPr lang="es-AR" b="1" dirty="0"/>
          </a:p>
        </p:txBody>
      </p:sp>
      <p:sp>
        <p:nvSpPr>
          <p:cNvPr id="8" name="Rectángulo 1"/>
          <p:cNvSpPr/>
          <p:nvPr/>
        </p:nvSpPr>
        <p:spPr>
          <a:xfrm>
            <a:off x="1865809" y="455416"/>
            <a:ext cx="8789773" cy="11550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4000" b="1" dirty="0" smtClean="0"/>
              <a:t>ACTO ADMINISTRATIVO</a:t>
            </a:r>
            <a:endParaRPr lang="es-AR" sz="4000" b="1" dirty="0"/>
          </a:p>
        </p:txBody>
      </p:sp>
      <p:cxnSp>
        <p:nvCxnSpPr>
          <p:cNvPr id="12" name="11 Conector recto de flecha"/>
          <p:cNvCxnSpPr/>
          <p:nvPr/>
        </p:nvCxnSpPr>
        <p:spPr>
          <a:xfrm>
            <a:off x="6260694" y="1828800"/>
            <a:ext cx="1" cy="5049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6260696" y="3862317"/>
            <a:ext cx="0" cy="5186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520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361064" y="278734"/>
            <a:ext cx="7779714" cy="9359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b="1" dirty="0" smtClean="0"/>
              <a:t>REQUISITOS ESENCIALES DEL ACTO ADMINISTRATIVO</a:t>
            </a:r>
            <a:endParaRPr lang="es-AR" sz="2800" b="1" dirty="0"/>
          </a:p>
        </p:txBody>
      </p:sp>
      <p:sp>
        <p:nvSpPr>
          <p:cNvPr id="4" name="Flecha derecha 3"/>
          <p:cNvSpPr/>
          <p:nvPr/>
        </p:nvSpPr>
        <p:spPr>
          <a:xfrm>
            <a:off x="2810824" y="2797406"/>
            <a:ext cx="2850292" cy="1054443"/>
          </a:xfrm>
          <a:prstGeom prst="right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 b="1" dirty="0" smtClean="0"/>
              <a:t>COMPETENCIA</a:t>
            </a:r>
            <a:endParaRPr lang="es-AR" b="1" dirty="0"/>
          </a:p>
        </p:txBody>
      </p:sp>
      <p:sp>
        <p:nvSpPr>
          <p:cNvPr id="5" name="Flecha derecha 4"/>
          <p:cNvSpPr/>
          <p:nvPr/>
        </p:nvSpPr>
        <p:spPr>
          <a:xfrm>
            <a:off x="2810824" y="4196629"/>
            <a:ext cx="2850292" cy="1054443"/>
          </a:xfrm>
          <a:prstGeom prst="right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b="1" dirty="0" smtClean="0"/>
              <a:t>CAUSA</a:t>
            </a:r>
            <a:endParaRPr lang="es-AR" b="1" dirty="0"/>
          </a:p>
        </p:txBody>
      </p:sp>
      <p:sp>
        <p:nvSpPr>
          <p:cNvPr id="6" name="Flecha derecha 5"/>
          <p:cNvSpPr/>
          <p:nvPr/>
        </p:nvSpPr>
        <p:spPr>
          <a:xfrm>
            <a:off x="2810824" y="5501378"/>
            <a:ext cx="2850292" cy="1054443"/>
          </a:xfrm>
          <a:prstGeom prst="right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b="1" dirty="0" smtClean="0"/>
              <a:t>OBJETO</a:t>
            </a:r>
            <a:endParaRPr lang="es-AR" sz="2800" b="1" dirty="0"/>
          </a:p>
        </p:txBody>
      </p:sp>
      <p:sp>
        <p:nvSpPr>
          <p:cNvPr id="8" name="Elipse 7"/>
          <p:cNvSpPr/>
          <p:nvPr/>
        </p:nvSpPr>
        <p:spPr>
          <a:xfrm>
            <a:off x="6250921" y="2797405"/>
            <a:ext cx="4654378" cy="9638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ser dictado por autoridad competente</a:t>
            </a:r>
            <a:endParaRPr lang="es-AR" dirty="0"/>
          </a:p>
        </p:txBody>
      </p:sp>
      <p:sp>
        <p:nvSpPr>
          <p:cNvPr id="9" name="Elipse 8"/>
          <p:cNvSpPr/>
          <p:nvPr/>
        </p:nvSpPr>
        <p:spPr>
          <a:xfrm>
            <a:off x="6250921" y="4196629"/>
            <a:ext cx="4654378" cy="9638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H</a:t>
            </a:r>
            <a:r>
              <a:rPr lang="es-AR" dirty="0" smtClean="0"/>
              <a:t>echos y antecedentes que dieron origen al acto</a:t>
            </a:r>
            <a:endParaRPr lang="es-AR" dirty="0"/>
          </a:p>
        </p:txBody>
      </p:sp>
      <p:sp>
        <p:nvSpPr>
          <p:cNvPr id="10" name="Elipse 9"/>
          <p:cNvSpPr/>
          <p:nvPr/>
        </p:nvSpPr>
        <p:spPr>
          <a:xfrm>
            <a:off x="6250921" y="5546685"/>
            <a:ext cx="4654378" cy="9638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Es aquello que el acto decide, resuelve o declara (parte resolutiva)</a:t>
            </a:r>
            <a:endParaRPr lang="es-AR" dirty="0"/>
          </a:p>
        </p:txBody>
      </p:sp>
      <p:sp>
        <p:nvSpPr>
          <p:cNvPr id="19" name="Flecha derecha 3"/>
          <p:cNvSpPr/>
          <p:nvPr/>
        </p:nvSpPr>
        <p:spPr>
          <a:xfrm>
            <a:off x="2810824" y="1482894"/>
            <a:ext cx="2850292" cy="1054443"/>
          </a:xfrm>
          <a:prstGeom prst="right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b="1" dirty="0" smtClean="0"/>
              <a:t>FORMA</a:t>
            </a:r>
            <a:endParaRPr lang="es-AR" b="1" dirty="0"/>
          </a:p>
        </p:txBody>
      </p:sp>
      <p:sp>
        <p:nvSpPr>
          <p:cNvPr id="20" name="Elipse 7"/>
          <p:cNvSpPr/>
          <p:nvPr/>
        </p:nvSpPr>
        <p:spPr>
          <a:xfrm>
            <a:off x="6250921" y="1573510"/>
            <a:ext cx="4654378" cy="9638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es-ES" dirty="0" smtClean="0"/>
              <a:t>Escrito</a:t>
            </a:r>
          </a:p>
          <a:p>
            <a:pPr marL="285750" indent="-285750" algn="ctr">
              <a:buFontTx/>
              <a:buChar char="-"/>
            </a:pPr>
            <a:r>
              <a:rPr lang="es-ES" dirty="0" smtClean="0"/>
              <a:t>Lugar y Fecha</a:t>
            </a:r>
          </a:p>
          <a:p>
            <a:pPr algn="ctr"/>
            <a:r>
              <a:rPr lang="es-ES" dirty="0" smtClean="0"/>
              <a:t>- Firma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55126617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1333</TotalTime>
  <Words>732</Words>
  <Application>Microsoft Office PowerPoint</Application>
  <PresentationFormat>Personalizado</PresentationFormat>
  <Paragraphs>108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Espiral</vt:lpstr>
      <vt:lpstr>Ley de Procedimiento Administrativo 19.549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Ley de Procedimiento Administrativo 19.549</dc:title>
  <dc:creator>Usuario de Windows</dc:creator>
  <cp:lastModifiedBy>Antonella Di Gennaro</cp:lastModifiedBy>
  <cp:revision>89</cp:revision>
  <dcterms:created xsi:type="dcterms:W3CDTF">2022-05-12T10:46:59Z</dcterms:created>
  <dcterms:modified xsi:type="dcterms:W3CDTF">2023-02-14T08:54:26Z</dcterms:modified>
</cp:coreProperties>
</file>